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</p:sldIdLst>
  <p:sldSz cx="77724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277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1054" y="3688082"/>
            <a:ext cx="5610383" cy="3318745"/>
          </a:xfrm>
        </p:spPr>
        <p:txBody>
          <a:bodyPr anchor="b">
            <a:normAutofit/>
          </a:bodyPr>
          <a:lstStyle>
            <a:lvl1pPr>
              <a:defRPr sz="459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1054" y="7006825"/>
            <a:ext cx="5610383" cy="165188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7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5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4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3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1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08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8"/>
          <p:cNvSpPr/>
          <p:nvPr/>
        </p:nvSpPr>
        <p:spPr bwMode="auto">
          <a:xfrm>
            <a:off x="-26961" y="6337699"/>
            <a:ext cx="1186152" cy="1146612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9834" y="6643327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0973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421" y="915361"/>
            <a:ext cx="5600819" cy="18786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1053" y="3129280"/>
            <a:ext cx="5603187" cy="5540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6280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3042691"/>
            <a:ext cx="5603187" cy="2154240"/>
          </a:xfrm>
        </p:spPr>
        <p:txBody>
          <a:bodyPr anchor="b"/>
          <a:lstStyle>
            <a:lvl1pPr algn="l">
              <a:defRPr sz="3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5252720"/>
            <a:ext cx="5603187" cy="1261920"/>
          </a:xfrm>
        </p:spPr>
        <p:txBody>
          <a:bodyPr anchor="t"/>
          <a:lstStyle>
            <a:lvl1pPr marL="0" indent="0" algn="l">
              <a:buNone/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2469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51054" y="3133836"/>
            <a:ext cx="2717901" cy="552551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6711" y="3133836"/>
            <a:ext cx="2717529" cy="552551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1155416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6040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5549" y="3265718"/>
            <a:ext cx="2443407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1053" y="4110903"/>
            <a:ext cx="2717902" cy="455503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7731" y="3260984"/>
            <a:ext cx="2442253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33658" y="4106169"/>
            <a:ext cx="2716328" cy="455503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1155416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3830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420" y="915361"/>
            <a:ext cx="5600820" cy="18786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1268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3220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654263"/>
            <a:ext cx="2235146" cy="1431924"/>
          </a:xfrm>
        </p:spPr>
        <p:txBody>
          <a:bodyPr anchor="b"/>
          <a:lstStyle>
            <a:lvl1pPr algn="l">
              <a:defRPr sz="17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1970" y="654264"/>
            <a:ext cx="3222270" cy="7941946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2344632"/>
            <a:ext cx="2235146" cy="6251573"/>
          </a:xfrm>
        </p:spPr>
        <p:txBody>
          <a:bodyPr/>
          <a:lstStyle>
            <a:lvl1pPr marL="0" indent="0">
              <a:buNone/>
              <a:defRPr sz="119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2515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7040880"/>
            <a:ext cx="5603187" cy="831216"/>
          </a:xfrm>
        </p:spPr>
        <p:txBody>
          <a:bodyPr anchor="b">
            <a:normAutofit/>
          </a:bodyPr>
          <a:lstStyle>
            <a:lvl1pPr algn="l">
              <a:defRPr sz="204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51053" y="931282"/>
            <a:ext cx="5603187" cy="5653956"/>
          </a:xfrm>
        </p:spPr>
        <p:txBody>
          <a:bodyPr anchor="t">
            <a:normAutofit/>
          </a:bodyPr>
          <a:lstStyle>
            <a:lvl1pPr marL="0" indent="0" algn="ctr">
              <a:buNone/>
              <a:defRPr sz="1360"/>
            </a:lvl1pPr>
            <a:lvl2pPr marL="388620" indent="0">
              <a:buNone/>
              <a:defRPr sz="1360"/>
            </a:lvl2pPr>
            <a:lvl3pPr marL="777240" indent="0">
              <a:buNone/>
              <a:defRPr sz="1360"/>
            </a:lvl3pPr>
            <a:lvl4pPr marL="1165860" indent="0">
              <a:buNone/>
              <a:defRPr sz="1360"/>
            </a:lvl4pPr>
            <a:lvl5pPr marL="1554480" indent="0">
              <a:buNone/>
              <a:defRPr sz="1360"/>
            </a:lvl5pPr>
            <a:lvl6pPr marL="1943100" indent="0">
              <a:buNone/>
              <a:defRPr sz="1360"/>
            </a:lvl6pPr>
            <a:lvl7pPr marL="2331720" indent="0">
              <a:buNone/>
              <a:defRPr sz="1360"/>
            </a:lvl7pPr>
            <a:lvl8pPr marL="2720340" indent="0">
              <a:buNone/>
              <a:defRPr sz="1360"/>
            </a:lvl8pPr>
            <a:lvl9pPr marL="3108960" indent="0">
              <a:buNone/>
              <a:defRPr sz="136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872096"/>
            <a:ext cx="5603187" cy="724111"/>
          </a:xfrm>
        </p:spPr>
        <p:txBody>
          <a:bodyPr>
            <a:normAutofit/>
          </a:bodyPr>
          <a:lstStyle>
            <a:lvl1pPr marL="0" indent="0">
              <a:buNone/>
              <a:defRPr sz="102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138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894080"/>
            <a:ext cx="5603187" cy="4571659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6385934"/>
            <a:ext cx="5603187" cy="2281934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5474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905" y="894080"/>
            <a:ext cx="5193149" cy="4246880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053576" y="5140960"/>
            <a:ext cx="4805805" cy="5588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3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6385934"/>
            <a:ext cx="5603187" cy="2281934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1537069" y="950408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44104" y="4261116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608528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3576322"/>
            <a:ext cx="5603187" cy="3996439"/>
          </a:xfrm>
        </p:spPr>
        <p:txBody>
          <a:bodyPr anchor="b">
            <a:normAutofit/>
          </a:bodyPr>
          <a:lstStyle>
            <a:lvl1pPr algn="l">
              <a:defRPr sz="40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03187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52095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859905" y="894080"/>
            <a:ext cx="5193149" cy="4246880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51053" y="6370320"/>
            <a:ext cx="5685048" cy="1229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040">
                <a:solidFill>
                  <a:schemeClr val="accent1"/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85048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1537069" y="950408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44104" y="4261116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114802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4" y="920197"/>
            <a:ext cx="5603186" cy="4224029"/>
          </a:xfrm>
        </p:spPr>
        <p:txBody>
          <a:bodyPr anchor="ctr">
            <a:normAutofit/>
          </a:bodyPr>
          <a:lstStyle>
            <a:lvl1pPr algn="l">
              <a:defRPr sz="40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51053" y="6370320"/>
            <a:ext cx="5603187" cy="1229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040">
                <a:solidFill>
                  <a:schemeClr val="accent1"/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03187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41276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95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46755" y="920196"/>
            <a:ext cx="1407712" cy="7749598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51054" y="920196"/>
            <a:ext cx="4008896" cy="774959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3338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335280"/>
            <a:ext cx="1684020" cy="9736654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17358" y="418"/>
            <a:ext cx="1659431" cy="10051020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55448" cy="10058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53420" y="915361"/>
            <a:ext cx="5600820" cy="18786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3129280"/>
            <a:ext cx="5603187" cy="5699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6540" y="8998132"/>
            <a:ext cx="651423" cy="5429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51053" y="8999187"/>
            <a:ext cx="485901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434544" y="1155416"/>
            <a:ext cx="497231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5096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</p:sldLayoutIdLst>
  <p:txStyles>
    <p:titleStyle>
      <a:lvl1pPr algn="l" defTabSz="388620" rtl="0" eaLnBrk="1" latinLnBrk="0" hangingPunct="1">
        <a:spcBef>
          <a:spcPct val="0"/>
        </a:spcBef>
        <a:buNone/>
        <a:defRPr sz="306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91465" indent="-291465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53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1508" indent="-242888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7155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19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36017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74879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13741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52603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91465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30327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21056"/>
            <a:ext cx="5968365" cy="146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ts val="1420"/>
              </a:lnSpc>
              <a:spcBef>
                <a:spcPts val="100"/>
              </a:spcBef>
            </a:pPr>
            <a:r>
              <a:rPr sz="1200" b="1" spc="80" dirty="0">
                <a:latin typeface="Cambria"/>
                <a:cs typeface="Cambria"/>
              </a:rPr>
              <a:t>Unit:</a:t>
            </a:r>
            <a:r>
              <a:rPr sz="1200" b="1" spc="95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4</a:t>
            </a:r>
            <a:endParaRPr sz="1200">
              <a:latin typeface="Cambria"/>
              <a:cs typeface="Cambria"/>
            </a:endParaRPr>
          </a:p>
          <a:p>
            <a:pPr marL="1922145" marR="1911985" algn="ctr">
              <a:lnSpc>
                <a:spcPts val="1420"/>
              </a:lnSpc>
              <a:spcBef>
                <a:spcPts val="45"/>
              </a:spcBef>
            </a:pPr>
            <a:r>
              <a:rPr sz="1200" b="1" spc="80" dirty="0">
                <a:latin typeface="Cambria"/>
                <a:cs typeface="Cambria"/>
              </a:rPr>
              <a:t>Input-Output</a:t>
            </a:r>
            <a:r>
              <a:rPr sz="1200" b="1" spc="8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Organization </a:t>
            </a:r>
            <a:r>
              <a:rPr sz="1200" b="1" spc="-250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Lecture-6</a:t>
            </a:r>
            <a:endParaRPr sz="1200">
              <a:latin typeface="Cambria"/>
              <a:cs typeface="Cambria"/>
            </a:endParaRPr>
          </a:p>
          <a:p>
            <a:pPr algn="ctr">
              <a:lnSpc>
                <a:spcPts val="1345"/>
              </a:lnSpc>
            </a:pPr>
            <a:r>
              <a:rPr sz="1200" b="1" spc="85" dirty="0">
                <a:latin typeface="Cambria"/>
                <a:cs typeface="Cambria"/>
              </a:rPr>
              <a:t>DMA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Controller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and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85" dirty="0">
                <a:latin typeface="Cambria"/>
                <a:cs typeface="Cambria"/>
              </a:rPr>
              <a:t>DMA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45" dirty="0">
                <a:latin typeface="Cambria"/>
                <a:cs typeface="Cambria"/>
              </a:rPr>
              <a:t>Transfer</a:t>
            </a:r>
            <a:endParaRPr sz="1200">
              <a:latin typeface="Cambria"/>
              <a:cs typeface="Cambria"/>
            </a:endParaRPr>
          </a:p>
          <a:p>
            <a:pPr marR="4652645" algn="ctr">
              <a:lnSpc>
                <a:spcPts val="1430"/>
              </a:lnSpc>
            </a:pPr>
            <a:r>
              <a:rPr sz="1200" b="1" spc="85" dirty="0">
                <a:latin typeface="Cambria"/>
                <a:cs typeface="Cambria"/>
              </a:rPr>
              <a:t>DMA</a:t>
            </a:r>
            <a:r>
              <a:rPr sz="1200" b="1" spc="95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Controller:</a:t>
            </a:r>
            <a:endParaRPr sz="1200">
              <a:latin typeface="Cambria"/>
              <a:cs typeface="Cambria"/>
            </a:endParaRPr>
          </a:p>
          <a:p>
            <a:pPr marL="12700" marR="5080">
              <a:lnSpc>
                <a:spcPct val="113300"/>
              </a:lnSpc>
              <a:spcBef>
                <a:spcPts val="969"/>
              </a:spcBef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325" dirty="0">
                <a:latin typeface="Cambria"/>
                <a:cs typeface="Cambria"/>
              </a:rPr>
              <a:t> </a:t>
            </a:r>
            <a:r>
              <a:rPr sz="1200" spc="114" dirty="0">
                <a:latin typeface="Cambria"/>
                <a:cs typeface="Cambria"/>
              </a:rPr>
              <a:t>DMA</a:t>
            </a:r>
            <a:r>
              <a:rPr sz="1200" spc="32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controller</a:t>
            </a:r>
            <a:r>
              <a:rPr sz="1200" spc="34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needs</a:t>
            </a:r>
            <a:r>
              <a:rPr sz="1200" spc="3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33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usual</a:t>
            </a:r>
            <a:r>
              <a:rPr sz="1200" spc="34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circuits</a:t>
            </a:r>
            <a:r>
              <a:rPr sz="1200" spc="33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</a:t>
            </a:r>
            <a:r>
              <a:rPr sz="1200" spc="32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interface</a:t>
            </a:r>
            <a:r>
              <a:rPr sz="1200" spc="33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32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communicate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with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40" dirty="0">
                <a:latin typeface="Cambria"/>
                <a:cs typeface="Cambria"/>
              </a:rPr>
              <a:t>CPU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I/O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device.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5700140"/>
            <a:ext cx="5972175" cy="3470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114" dirty="0">
                <a:latin typeface="Cambria"/>
                <a:cs typeface="Cambria"/>
              </a:rPr>
              <a:t>DMA </a:t>
            </a:r>
            <a:r>
              <a:rPr sz="1200" spc="50" dirty="0">
                <a:latin typeface="Cambria"/>
                <a:cs typeface="Cambria"/>
              </a:rPr>
              <a:t>controller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has </a:t>
            </a:r>
            <a:r>
              <a:rPr sz="1200" spc="55" dirty="0">
                <a:latin typeface="Cambria"/>
                <a:cs typeface="Cambria"/>
              </a:rPr>
              <a:t>three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registers:</a:t>
            </a:r>
            <a:endParaRPr sz="1200">
              <a:latin typeface="Cambria"/>
              <a:cs typeface="Cambria"/>
            </a:endParaRPr>
          </a:p>
          <a:p>
            <a:pPr marL="469265" marR="5080" indent="-228600" algn="just">
              <a:lnSpc>
                <a:spcPct val="112500"/>
              </a:lnSpc>
              <a:spcBef>
                <a:spcPts val="985"/>
              </a:spcBef>
              <a:buFont typeface="Cambria"/>
              <a:buAutoNum type="arabicPeriod"/>
              <a:tabLst>
                <a:tab pos="469900" algn="l"/>
              </a:tabLst>
            </a:pPr>
            <a:r>
              <a:rPr sz="1200" b="1" spc="50" dirty="0">
                <a:latin typeface="Cambria"/>
                <a:cs typeface="Cambria"/>
              </a:rPr>
              <a:t>Address </a:t>
            </a:r>
            <a:r>
              <a:rPr sz="1200" b="1" spc="70" dirty="0">
                <a:latin typeface="Cambria"/>
                <a:cs typeface="Cambria"/>
              </a:rPr>
              <a:t>Register: </a:t>
            </a:r>
            <a:r>
              <a:rPr sz="1200" spc="80" dirty="0">
                <a:latin typeface="Cambria"/>
                <a:cs typeface="Cambria"/>
              </a:rPr>
              <a:t>contains </a:t>
            </a:r>
            <a:r>
              <a:rPr sz="1200" spc="110" dirty="0">
                <a:latin typeface="Cambria"/>
                <a:cs typeface="Cambria"/>
              </a:rPr>
              <a:t>an </a:t>
            </a:r>
            <a:r>
              <a:rPr sz="1200" spc="70" dirty="0">
                <a:latin typeface="Cambria"/>
                <a:cs typeface="Cambria"/>
              </a:rPr>
              <a:t>address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55" dirty="0">
                <a:latin typeface="Cambria"/>
                <a:cs typeface="Cambria"/>
              </a:rPr>
              <a:t>specify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50" dirty="0">
                <a:latin typeface="Cambria"/>
                <a:cs typeface="Cambria"/>
              </a:rPr>
              <a:t>desired </a:t>
            </a:r>
            <a:r>
              <a:rPr sz="1200" spc="60" dirty="0">
                <a:latin typeface="Cambria"/>
                <a:cs typeface="Cambria"/>
              </a:rPr>
              <a:t>location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75" dirty="0">
                <a:latin typeface="Cambria"/>
                <a:cs typeface="Cambria"/>
              </a:rPr>
              <a:t> memory.</a:t>
            </a:r>
            <a:endParaRPr sz="1200">
              <a:latin typeface="Cambria"/>
              <a:cs typeface="Cambria"/>
            </a:endParaRPr>
          </a:p>
          <a:p>
            <a:pPr marL="469265" marR="7620" indent="-228600" algn="just">
              <a:lnSpc>
                <a:spcPct val="112500"/>
              </a:lnSpc>
              <a:buFont typeface="Cambria"/>
              <a:buAutoNum type="arabicPeriod"/>
              <a:tabLst>
                <a:tab pos="469900" algn="l"/>
              </a:tabLst>
            </a:pPr>
            <a:r>
              <a:rPr sz="1200" b="1" spc="15" dirty="0">
                <a:latin typeface="Cambria"/>
                <a:cs typeface="Cambria"/>
              </a:rPr>
              <a:t>Word </a:t>
            </a:r>
            <a:r>
              <a:rPr sz="1200" b="1" spc="105" dirty="0">
                <a:latin typeface="Cambria"/>
                <a:cs typeface="Cambria"/>
              </a:rPr>
              <a:t>Count </a:t>
            </a:r>
            <a:r>
              <a:rPr sz="1200" b="1" spc="70" dirty="0">
                <a:latin typeface="Cambria"/>
                <a:cs typeface="Cambria"/>
              </a:rPr>
              <a:t>Register: </a:t>
            </a:r>
            <a:r>
              <a:rPr sz="1200" spc="125" dirty="0">
                <a:latin typeface="Cambria"/>
                <a:cs typeface="Cambria"/>
              </a:rPr>
              <a:t>WC </a:t>
            </a:r>
            <a:r>
              <a:rPr sz="1200" spc="70" dirty="0">
                <a:latin typeface="Cambria"/>
                <a:cs typeface="Cambria"/>
              </a:rPr>
              <a:t>holds the </a:t>
            </a:r>
            <a:r>
              <a:rPr sz="1200" spc="90" dirty="0">
                <a:latin typeface="Cambria"/>
                <a:cs typeface="Cambria"/>
              </a:rPr>
              <a:t>number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50" dirty="0">
                <a:latin typeface="Cambria"/>
                <a:cs typeface="Cambria"/>
              </a:rPr>
              <a:t>words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60" dirty="0">
                <a:latin typeface="Cambria"/>
                <a:cs typeface="Cambria"/>
              </a:rPr>
              <a:t>be </a:t>
            </a:r>
            <a:r>
              <a:rPr sz="1200" spc="65" dirty="0">
                <a:latin typeface="Cambria"/>
                <a:cs typeface="Cambria"/>
              </a:rPr>
              <a:t>transferred.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register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decremented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one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after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each  </a:t>
            </a:r>
            <a:r>
              <a:rPr sz="1200" spc="35" dirty="0">
                <a:latin typeface="Cambria"/>
                <a:cs typeface="Cambria"/>
              </a:rPr>
              <a:t>word 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transfer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and 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internally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tested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zero.</a:t>
            </a:r>
            <a:endParaRPr sz="1200">
              <a:latin typeface="Cambria"/>
              <a:cs typeface="Cambria"/>
            </a:endParaRPr>
          </a:p>
          <a:p>
            <a:pPr marL="469265" indent="-228600" algn="just">
              <a:lnSpc>
                <a:spcPct val="100000"/>
              </a:lnSpc>
              <a:spcBef>
                <a:spcPts val="190"/>
              </a:spcBef>
              <a:buFont typeface="Cambria"/>
              <a:buAutoNum type="arabicPeriod"/>
              <a:tabLst>
                <a:tab pos="469900" algn="l"/>
              </a:tabLst>
            </a:pPr>
            <a:r>
              <a:rPr sz="1200" b="1" spc="80" dirty="0">
                <a:latin typeface="Cambria"/>
                <a:cs typeface="Cambria"/>
              </a:rPr>
              <a:t>Control</a:t>
            </a:r>
            <a:r>
              <a:rPr sz="1200" b="1" spc="14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Register:</a:t>
            </a:r>
            <a:r>
              <a:rPr sz="1200" b="1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specifies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mode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transfer</a:t>
            </a:r>
            <a:endParaRPr sz="1200">
              <a:latin typeface="Cambria"/>
              <a:cs typeface="Cambria"/>
            </a:endParaRPr>
          </a:p>
          <a:p>
            <a:pPr marL="12700" marR="7620" algn="just">
              <a:lnSpc>
                <a:spcPct val="112799"/>
              </a:lnSpc>
              <a:spcBef>
                <a:spcPts val="980"/>
              </a:spcBef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80" dirty="0">
                <a:latin typeface="Cambria"/>
                <a:cs typeface="Cambria"/>
              </a:rPr>
              <a:t>unit </a:t>
            </a:r>
            <a:r>
              <a:rPr sz="1200" spc="90" dirty="0">
                <a:latin typeface="Cambria"/>
                <a:cs typeface="Cambria"/>
              </a:rPr>
              <a:t>communicates </a:t>
            </a:r>
            <a:r>
              <a:rPr sz="1200" spc="50" dirty="0">
                <a:latin typeface="Cambria"/>
                <a:cs typeface="Cambria"/>
              </a:rPr>
              <a:t>with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140" dirty="0">
                <a:latin typeface="Cambria"/>
                <a:cs typeface="Cambria"/>
              </a:rPr>
              <a:t>CPU </a:t>
            </a:r>
            <a:r>
              <a:rPr sz="1200" spc="50" dirty="0">
                <a:latin typeface="Cambria"/>
                <a:cs typeface="Cambria"/>
              </a:rPr>
              <a:t>via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80" dirty="0">
                <a:latin typeface="Cambria"/>
                <a:cs typeface="Cambria"/>
              </a:rPr>
              <a:t>data </a:t>
            </a:r>
            <a:r>
              <a:rPr sz="1200" spc="110" dirty="0">
                <a:latin typeface="Cambria"/>
                <a:cs typeface="Cambria"/>
              </a:rPr>
              <a:t>bus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55" dirty="0">
                <a:latin typeface="Cambria"/>
                <a:cs typeface="Cambria"/>
              </a:rPr>
              <a:t>control </a:t>
            </a:r>
            <a:r>
              <a:rPr sz="1200" spc="75" dirty="0">
                <a:latin typeface="Cambria"/>
                <a:cs typeface="Cambria"/>
              </a:rPr>
              <a:t>lines. </a:t>
            </a:r>
            <a:r>
              <a:rPr sz="1200" spc="65" dirty="0">
                <a:latin typeface="Cambria"/>
                <a:cs typeface="Cambria"/>
              </a:rPr>
              <a:t>The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registers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120" dirty="0">
                <a:latin typeface="Cambria"/>
                <a:cs typeface="Cambria"/>
              </a:rPr>
              <a:t>DMA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60" dirty="0">
                <a:latin typeface="Cambria"/>
                <a:cs typeface="Cambria"/>
              </a:rPr>
              <a:t> selected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140" dirty="0">
                <a:latin typeface="Cambria"/>
                <a:cs typeface="Cambria"/>
              </a:rPr>
              <a:t>CPU </a:t>
            </a:r>
            <a:r>
              <a:rPr sz="1200" spc="80" dirty="0">
                <a:latin typeface="Cambria"/>
                <a:cs typeface="Cambria"/>
              </a:rPr>
              <a:t>through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the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bus </a:t>
            </a:r>
            <a:r>
              <a:rPr sz="1200" spc="60" dirty="0">
                <a:latin typeface="Cambria"/>
                <a:cs typeface="Cambria"/>
              </a:rPr>
              <a:t>by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enabling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180" dirty="0">
                <a:latin typeface="Cambria"/>
                <a:cs typeface="Cambria"/>
              </a:rPr>
              <a:t>DS </a:t>
            </a:r>
            <a:r>
              <a:rPr sz="1200" spc="60" dirty="0">
                <a:latin typeface="Cambria"/>
                <a:cs typeface="Cambria"/>
              </a:rPr>
              <a:t>(DMA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select) 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155" dirty="0">
                <a:latin typeface="Cambria"/>
                <a:cs typeface="Cambria"/>
              </a:rPr>
              <a:t>RS </a:t>
            </a:r>
            <a:r>
              <a:rPr sz="1200" spc="35" dirty="0">
                <a:latin typeface="Cambria"/>
                <a:cs typeface="Cambria"/>
              </a:rPr>
              <a:t>(Register  select)  </a:t>
            </a:r>
            <a:r>
              <a:rPr sz="1200" spc="90" dirty="0">
                <a:latin typeface="Cambria"/>
                <a:cs typeface="Cambria"/>
              </a:rPr>
              <a:t>inputs. </a:t>
            </a:r>
            <a:r>
              <a:rPr sz="1200" spc="60" dirty="0">
                <a:latin typeface="Cambria"/>
                <a:cs typeface="Cambria"/>
              </a:rPr>
              <a:t>The  </a:t>
            </a:r>
            <a:r>
              <a:rPr sz="1200" spc="135" dirty="0">
                <a:latin typeface="Cambria"/>
                <a:cs typeface="Cambria"/>
              </a:rPr>
              <a:t>RD </a:t>
            </a:r>
            <a:r>
              <a:rPr sz="1200" spc="10" dirty="0">
                <a:latin typeface="Cambria"/>
                <a:cs typeface="Cambria"/>
              </a:rPr>
              <a:t>(read) </a:t>
            </a:r>
            <a:r>
              <a:rPr sz="1200" spc="1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WR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(write)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bidirectional.</a:t>
            </a:r>
            <a:endParaRPr sz="1200">
              <a:latin typeface="Cambria"/>
              <a:cs typeface="Cambria"/>
            </a:endParaRPr>
          </a:p>
          <a:p>
            <a:pPr marL="12700" marR="6350" algn="just">
              <a:lnSpc>
                <a:spcPct val="112799"/>
              </a:lnSpc>
              <a:spcBef>
                <a:spcPts val="994"/>
              </a:spcBef>
            </a:pPr>
            <a:r>
              <a:rPr sz="1200" spc="80" dirty="0">
                <a:latin typeface="Cambria"/>
                <a:cs typeface="Cambria"/>
              </a:rPr>
              <a:t>When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190" dirty="0">
                <a:latin typeface="Cambria"/>
                <a:cs typeface="Cambria"/>
              </a:rPr>
              <a:t>BG </a:t>
            </a:r>
            <a:r>
              <a:rPr sz="1200" spc="75" dirty="0">
                <a:latin typeface="Cambria"/>
                <a:cs typeface="Cambria"/>
              </a:rPr>
              <a:t>(Bus </a:t>
            </a:r>
            <a:r>
              <a:rPr sz="1200" spc="70" dirty="0">
                <a:latin typeface="Cambria"/>
                <a:cs typeface="Cambria"/>
              </a:rPr>
              <a:t>Grant) </a:t>
            </a:r>
            <a:r>
              <a:rPr sz="1200" spc="85" dirty="0">
                <a:latin typeface="Cambria"/>
                <a:cs typeface="Cambria"/>
              </a:rPr>
              <a:t>input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105" dirty="0">
                <a:latin typeface="Cambria"/>
                <a:cs typeface="Cambria"/>
              </a:rPr>
              <a:t>0,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140" dirty="0">
                <a:latin typeface="Cambria"/>
                <a:cs typeface="Cambria"/>
              </a:rPr>
              <a:t>CPU </a:t>
            </a:r>
            <a:r>
              <a:rPr sz="1200" spc="105" dirty="0">
                <a:latin typeface="Cambria"/>
                <a:cs typeface="Cambria"/>
              </a:rPr>
              <a:t>can </a:t>
            </a:r>
            <a:r>
              <a:rPr sz="1200" spc="85" dirty="0">
                <a:latin typeface="Cambria"/>
                <a:cs typeface="Cambria"/>
              </a:rPr>
              <a:t>communicate </a:t>
            </a:r>
            <a:r>
              <a:rPr sz="1200" spc="50" dirty="0">
                <a:latin typeface="Cambria"/>
                <a:cs typeface="Cambria"/>
              </a:rPr>
              <a:t>with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110" dirty="0">
                <a:latin typeface="Cambria"/>
                <a:cs typeface="Cambria"/>
              </a:rPr>
              <a:t>DMA 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registers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through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data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bus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read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or  write  </a:t>
            </a:r>
            <a:r>
              <a:rPr sz="1200" spc="40" dirty="0">
                <a:latin typeface="Cambria"/>
                <a:cs typeface="Cambria"/>
              </a:rPr>
              <a:t>to  </a:t>
            </a:r>
            <a:r>
              <a:rPr sz="1200" spc="70" dirty="0">
                <a:latin typeface="Cambria"/>
                <a:cs typeface="Cambria"/>
              </a:rPr>
              <a:t>the  </a:t>
            </a:r>
            <a:r>
              <a:rPr sz="1200" spc="114" dirty="0">
                <a:latin typeface="Cambria"/>
                <a:cs typeface="Cambria"/>
              </a:rPr>
              <a:t>DMA </a:t>
            </a:r>
            <a:r>
              <a:rPr sz="1200" spc="60" dirty="0">
                <a:latin typeface="Cambria"/>
                <a:cs typeface="Cambria"/>
              </a:rPr>
              <a:t>registers.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When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190" dirty="0">
                <a:latin typeface="Cambria"/>
                <a:cs typeface="Cambria"/>
              </a:rPr>
              <a:t>BG</a:t>
            </a:r>
            <a:r>
              <a:rPr sz="1200" spc="19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=1,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114" dirty="0">
                <a:latin typeface="Cambria"/>
                <a:cs typeface="Cambria"/>
              </a:rPr>
              <a:t>DMA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can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communicate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directly</a:t>
            </a:r>
            <a:r>
              <a:rPr sz="1200" spc="50" dirty="0">
                <a:latin typeface="Cambria"/>
                <a:cs typeface="Cambria"/>
              </a:rPr>
              <a:t> with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 </a:t>
            </a:r>
            <a:r>
              <a:rPr sz="1200" spc="65" dirty="0">
                <a:latin typeface="Cambria"/>
                <a:cs typeface="Cambria"/>
              </a:rPr>
              <a:t>memory  </a:t>
            </a:r>
            <a:r>
              <a:rPr sz="1200" spc="60" dirty="0">
                <a:latin typeface="Cambria"/>
                <a:cs typeface="Cambria"/>
              </a:rPr>
              <a:t>by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specifying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bus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activating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135" dirty="0">
                <a:latin typeface="Cambria"/>
                <a:cs typeface="Cambria"/>
              </a:rPr>
              <a:t>RD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or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WR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control.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9708" y="1929638"/>
            <a:ext cx="4804264" cy="363740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921317" y="4179252"/>
            <a:ext cx="695325" cy="66484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9685" rIns="0" bIns="0" rtlCol="0">
            <a:spAutoFit/>
          </a:bodyPr>
          <a:lstStyle/>
          <a:p>
            <a:pPr marL="100965" marR="114300">
              <a:lnSpc>
                <a:spcPct val="115799"/>
              </a:lnSpc>
              <a:spcBef>
                <a:spcPts val="155"/>
              </a:spcBef>
            </a:pPr>
            <a:r>
              <a:rPr sz="1200" b="1" spc="-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ontrol  </a:t>
            </a:r>
            <a:r>
              <a:rPr sz="1200" b="1" spc="-5" dirty="0">
                <a:latin typeface="Calibri"/>
                <a:cs typeface="Calibri"/>
              </a:rPr>
              <a:t>Logic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21056"/>
            <a:ext cx="5969000" cy="746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85" dirty="0">
                <a:latin typeface="Cambria"/>
                <a:cs typeface="Cambria"/>
              </a:rPr>
              <a:t>DMA</a:t>
            </a:r>
            <a:r>
              <a:rPr sz="1200" b="1" spc="110" dirty="0">
                <a:latin typeface="Cambria"/>
                <a:cs typeface="Cambria"/>
              </a:rPr>
              <a:t> </a:t>
            </a:r>
            <a:r>
              <a:rPr sz="1200" b="1" spc="45" dirty="0">
                <a:latin typeface="Cambria"/>
                <a:cs typeface="Cambria"/>
              </a:rPr>
              <a:t>Transfer:</a:t>
            </a:r>
            <a:endParaRPr sz="1200">
              <a:latin typeface="Cambria"/>
              <a:cs typeface="Cambria"/>
            </a:endParaRPr>
          </a:p>
          <a:p>
            <a:pPr marL="12700" marR="5080">
              <a:lnSpc>
                <a:spcPct val="113300"/>
              </a:lnSpc>
              <a:spcBef>
                <a:spcPts val="969"/>
              </a:spcBef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36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position</a:t>
            </a:r>
            <a:r>
              <a:rPr sz="1200" spc="37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114" dirty="0">
                <a:latin typeface="Cambria"/>
                <a:cs typeface="Cambria"/>
              </a:rPr>
              <a:t>DMA</a:t>
            </a:r>
            <a:r>
              <a:rPr sz="1200" spc="37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controller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among</a:t>
            </a:r>
            <a:r>
              <a:rPr sz="1200" spc="3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37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other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components</a:t>
            </a:r>
            <a:r>
              <a:rPr sz="1200" spc="37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37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36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computer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system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shown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below: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4021963"/>
            <a:ext cx="5971540" cy="5516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spc="60" dirty="0">
                <a:latin typeface="Cambria"/>
                <a:cs typeface="Cambria"/>
              </a:rPr>
              <a:t>Fig:</a:t>
            </a:r>
            <a:r>
              <a:rPr sz="1200" spc="114" dirty="0">
                <a:latin typeface="Cambria"/>
                <a:cs typeface="Cambria"/>
              </a:rPr>
              <a:t> DMA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transfer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computer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system</a:t>
            </a:r>
            <a:endParaRPr sz="1200">
              <a:latin typeface="Cambria"/>
              <a:cs typeface="Cambria"/>
            </a:endParaRPr>
          </a:p>
          <a:p>
            <a:pPr marL="12700" marR="7620" algn="just">
              <a:lnSpc>
                <a:spcPct val="112500"/>
              </a:lnSpc>
              <a:spcBef>
                <a:spcPts val="985"/>
              </a:spcBef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140" dirty="0">
                <a:latin typeface="Cambria"/>
                <a:cs typeface="Cambria"/>
              </a:rPr>
              <a:t>CPU </a:t>
            </a:r>
            <a:r>
              <a:rPr sz="1200" spc="90" dirty="0">
                <a:latin typeface="Cambria"/>
                <a:cs typeface="Cambria"/>
              </a:rPr>
              <a:t>communicates </a:t>
            </a:r>
            <a:r>
              <a:rPr sz="1200" spc="50" dirty="0">
                <a:latin typeface="Cambria"/>
                <a:cs typeface="Cambria"/>
              </a:rPr>
              <a:t>with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114" dirty="0">
                <a:latin typeface="Cambria"/>
                <a:cs typeface="Cambria"/>
              </a:rPr>
              <a:t>DMA </a:t>
            </a:r>
            <a:r>
              <a:rPr sz="1200" spc="80" dirty="0">
                <a:latin typeface="Cambria"/>
                <a:cs typeface="Cambria"/>
              </a:rPr>
              <a:t>through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address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80" dirty="0">
                <a:latin typeface="Cambria"/>
                <a:cs typeface="Cambria"/>
              </a:rPr>
              <a:t>data </a:t>
            </a:r>
            <a:r>
              <a:rPr sz="1200" spc="95" dirty="0">
                <a:latin typeface="Cambria"/>
                <a:cs typeface="Cambria"/>
              </a:rPr>
              <a:t>buses </a:t>
            </a:r>
            <a:r>
              <a:rPr sz="1200" spc="100" dirty="0">
                <a:latin typeface="Cambria"/>
                <a:cs typeface="Cambria"/>
              </a:rPr>
              <a:t>as 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with </a:t>
            </a:r>
            <a:r>
              <a:rPr sz="1200" spc="85" dirty="0">
                <a:latin typeface="Cambria"/>
                <a:cs typeface="Cambria"/>
              </a:rPr>
              <a:t>any </a:t>
            </a:r>
            <a:r>
              <a:rPr sz="1200" spc="55" dirty="0">
                <a:latin typeface="Cambria"/>
                <a:cs typeface="Cambria"/>
              </a:rPr>
              <a:t>interface </a:t>
            </a:r>
            <a:r>
              <a:rPr sz="1200" spc="95" dirty="0">
                <a:latin typeface="Cambria"/>
                <a:cs typeface="Cambria"/>
              </a:rPr>
              <a:t>unit. </a:t>
            </a: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114" dirty="0">
                <a:latin typeface="Cambria"/>
                <a:cs typeface="Cambria"/>
              </a:rPr>
              <a:t>DMA </a:t>
            </a:r>
            <a:r>
              <a:rPr sz="1200" spc="110" dirty="0">
                <a:latin typeface="Cambria"/>
                <a:cs typeface="Cambria"/>
              </a:rPr>
              <a:t>has </a:t>
            </a:r>
            <a:r>
              <a:rPr sz="1200" spc="60" dirty="0">
                <a:latin typeface="Cambria"/>
                <a:cs typeface="Cambria"/>
              </a:rPr>
              <a:t>its </a:t>
            </a:r>
            <a:r>
              <a:rPr sz="1200" spc="50" dirty="0">
                <a:latin typeface="Cambria"/>
                <a:cs typeface="Cambria"/>
              </a:rPr>
              <a:t>own </a:t>
            </a:r>
            <a:r>
              <a:rPr sz="1200" spc="80" dirty="0">
                <a:latin typeface="Cambria"/>
                <a:cs typeface="Cambria"/>
              </a:rPr>
              <a:t>address, </a:t>
            </a:r>
            <a:r>
              <a:rPr sz="1200" spc="75" dirty="0">
                <a:latin typeface="Cambria"/>
                <a:cs typeface="Cambria"/>
              </a:rPr>
              <a:t>which </a:t>
            </a:r>
            <a:r>
              <a:rPr sz="1200" spc="60" dirty="0">
                <a:latin typeface="Cambria"/>
                <a:cs typeface="Cambria"/>
              </a:rPr>
              <a:t>activates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180" dirty="0">
                <a:latin typeface="Cambria"/>
                <a:cs typeface="Cambria"/>
              </a:rPr>
              <a:t>DS </a:t>
            </a:r>
            <a:r>
              <a:rPr sz="1200" spc="18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55" dirty="0">
                <a:latin typeface="Cambria"/>
                <a:cs typeface="Cambria"/>
              </a:rPr>
              <a:t>RS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lines.</a:t>
            </a:r>
            <a:endParaRPr sz="1200"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  <a:spcBef>
                <a:spcPts val="175"/>
              </a:spcBef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40" dirty="0">
                <a:latin typeface="Cambria"/>
                <a:cs typeface="Cambria"/>
              </a:rPr>
              <a:t>CPU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initializes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4" dirty="0">
                <a:latin typeface="Cambria"/>
                <a:cs typeface="Cambria"/>
              </a:rPr>
              <a:t>DMA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through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data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4" dirty="0">
                <a:latin typeface="Cambria"/>
                <a:cs typeface="Cambria"/>
              </a:rPr>
              <a:t>bus.</a:t>
            </a:r>
            <a:endParaRPr sz="1200">
              <a:latin typeface="Cambria"/>
              <a:cs typeface="Cambria"/>
            </a:endParaRPr>
          </a:p>
          <a:p>
            <a:pPr marL="12700" marR="5080" algn="just">
              <a:lnSpc>
                <a:spcPct val="112500"/>
              </a:lnSpc>
              <a:spcBef>
                <a:spcPts val="5"/>
              </a:spcBef>
            </a:pPr>
            <a:r>
              <a:rPr sz="1200" spc="105" dirty="0">
                <a:latin typeface="Cambria"/>
                <a:cs typeface="Cambria"/>
              </a:rPr>
              <a:t>Once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114" dirty="0">
                <a:latin typeface="Cambria"/>
                <a:cs typeface="Cambria"/>
              </a:rPr>
              <a:t>DMA </a:t>
            </a:r>
            <a:r>
              <a:rPr sz="1200" spc="45" dirty="0">
                <a:latin typeface="Cambria"/>
                <a:cs typeface="Cambria"/>
              </a:rPr>
              <a:t>receives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start </a:t>
            </a:r>
            <a:r>
              <a:rPr sz="1200" spc="55" dirty="0">
                <a:latin typeface="Cambria"/>
                <a:cs typeface="Cambria"/>
              </a:rPr>
              <a:t>control </a:t>
            </a:r>
            <a:r>
              <a:rPr sz="1200" spc="100" dirty="0">
                <a:latin typeface="Cambria"/>
                <a:cs typeface="Cambria"/>
              </a:rPr>
              <a:t>command, </a:t>
            </a: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can </a:t>
            </a:r>
            <a:r>
              <a:rPr sz="1200" spc="70" dirty="0">
                <a:latin typeface="Cambria"/>
                <a:cs typeface="Cambria"/>
              </a:rPr>
              <a:t>start the </a:t>
            </a:r>
            <a:r>
              <a:rPr sz="1200" spc="60" dirty="0">
                <a:latin typeface="Cambria"/>
                <a:cs typeface="Cambria"/>
              </a:rPr>
              <a:t>transfer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between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peripheral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device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memory.</a:t>
            </a:r>
            <a:endParaRPr sz="1200">
              <a:latin typeface="Cambria"/>
              <a:cs typeface="Cambria"/>
            </a:endParaRPr>
          </a:p>
          <a:p>
            <a:pPr marL="469265" marR="5080" indent="-228600" algn="just">
              <a:lnSpc>
                <a:spcPct val="111700"/>
              </a:lnSpc>
              <a:spcBef>
                <a:spcPts val="95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80" dirty="0">
                <a:latin typeface="Cambria"/>
                <a:cs typeface="Cambria"/>
              </a:rPr>
              <a:t>When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55" dirty="0">
                <a:latin typeface="Cambria"/>
                <a:cs typeface="Cambria"/>
              </a:rPr>
              <a:t>peripheral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device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sends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120" dirty="0">
                <a:latin typeface="Cambria"/>
                <a:cs typeface="Cambria"/>
              </a:rPr>
              <a:t>DMA </a:t>
            </a:r>
            <a:r>
              <a:rPr sz="1200" spc="70" dirty="0">
                <a:latin typeface="Cambria"/>
                <a:cs typeface="Cambria"/>
              </a:rPr>
              <a:t>request,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 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DMA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controller 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activates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135" dirty="0">
                <a:solidFill>
                  <a:srgbClr val="C00000"/>
                </a:solidFill>
                <a:latin typeface="Cambria"/>
                <a:cs typeface="Cambria"/>
              </a:rPr>
              <a:t>BR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line,</a:t>
            </a:r>
            <a:r>
              <a:rPr sz="1200" spc="12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informing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140" dirty="0">
                <a:solidFill>
                  <a:srgbClr val="C00000"/>
                </a:solidFill>
                <a:latin typeface="Cambria"/>
                <a:cs typeface="Cambria"/>
              </a:rPr>
              <a:t>CPU</a:t>
            </a:r>
            <a:r>
              <a:rPr sz="1200" spc="12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C00000"/>
                </a:solidFill>
                <a:latin typeface="Cambria"/>
                <a:cs typeface="Cambria"/>
              </a:rPr>
              <a:t>to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relinquish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1200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100" dirty="0">
                <a:solidFill>
                  <a:srgbClr val="C00000"/>
                </a:solidFill>
                <a:latin typeface="Cambria"/>
                <a:cs typeface="Cambria"/>
              </a:rPr>
              <a:t>buses</a:t>
            </a:r>
            <a:r>
              <a:rPr sz="1200" spc="100" dirty="0">
                <a:latin typeface="Cambria"/>
                <a:cs typeface="Cambria"/>
              </a:rPr>
              <a:t>.</a:t>
            </a:r>
            <a:endParaRPr sz="1200">
              <a:latin typeface="Cambria"/>
              <a:cs typeface="Cambria"/>
            </a:endParaRPr>
          </a:p>
          <a:p>
            <a:pPr marL="469265" marR="5715" indent="-228600" algn="just">
              <a:lnSpc>
                <a:spcPct val="111700"/>
              </a:lnSpc>
              <a:spcBef>
                <a:spcPts val="95"/>
              </a:spcBef>
              <a:buClr>
                <a:srgbClr val="00AF50"/>
              </a:buClr>
              <a:buFont typeface="Symbol"/>
              <a:buChar char=""/>
              <a:tabLst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140" dirty="0">
                <a:solidFill>
                  <a:srgbClr val="00AF50"/>
                </a:solidFill>
                <a:latin typeface="Cambria"/>
                <a:cs typeface="Cambria"/>
              </a:rPr>
              <a:t>CPU </a:t>
            </a:r>
            <a:r>
              <a:rPr sz="1200" spc="75" dirty="0">
                <a:solidFill>
                  <a:srgbClr val="00AF50"/>
                </a:solidFill>
                <a:latin typeface="Cambria"/>
                <a:cs typeface="Cambria"/>
              </a:rPr>
              <a:t>responds </a:t>
            </a:r>
            <a:r>
              <a:rPr sz="1200" spc="50" dirty="0">
                <a:solidFill>
                  <a:srgbClr val="00AF50"/>
                </a:solidFill>
                <a:latin typeface="Cambria"/>
                <a:cs typeface="Cambria"/>
              </a:rPr>
              <a:t>with </a:t>
            </a:r>
            <a:r>
              <a:rPr sz="1200" spc="60" dirty="0">
                <a:solidFill>
                  <a:srgbClr val="00AF50"/>
                </a:solidFill>
                <a:latin typeface="Cambria"/>
                <a:cs typeface="Cambria"/>
              </a:rPr>
              <a:t>its </a:t>
            </a:r>
            <a:r>
              <a:rPr sz="1200" spc="190" dirty="0">
                <a:solidFill>
                  <a:srgbClr val="00AF50"/>
                </a:solidFill>
                <a:latin typeface="Cambria"/>
                <a:cs typeface="Cambria"/>
              </a:rPr>
              <a:t>BG </a:t>
            </a:r>
            <a:r>
              <a:rPr sz="1200" spc="70" dirty="0">
                <a:solidFill>
                  <a:srgbClr val="00AF50"/>
                </a:solidFill>
                <a:latin typeface="Cambria"/>
                <a:cs typeface="Cambria"/>
              </a:rPr>
              <a:t>line, </a:t>
            </a:r>
            <a:r>
              <a:rPr sz="1200" spc="60" dirty="0">
                <a:solidFill>
                  <a:srgbClr val="00AF50"/>
                </a:solidFill>
                <a:latin typeface="Cambria"/>
                <a:cs typeface="Cambria"/>
              </a:rPr>
              <a:t>informing </a:t>
            </a:r>
            <a:r>
              <a:rPr sz="1200" spc="70" dirty="0">
                <a:solidFill>
                  <a:srgbClr val="00AF50"/>
                </a:solidFill>
                <a:latin typeface="Cambria"/>
                <a:cs typeface="Cambria"/>
              </a:rPr>
              <a:t>the </a:t>
            </a:r>
            <a:r>
              <a:rPr sz="1200" spc="114" dirty="0">
                <a:solidFill>
                  <a:srgbClr val="00AF50"/>
                </a:solidFill>
                <a:latin typeface="Cambria"/>
                <a:cs typeface="Cambria"/>
              </a:rPr>
              <a:t>DMA </a:t>
            </a:r>
            <a:r>
              <a:rPr sz="1200" spc="85" dirty="0">
                <a:solidFill>
                  <a:srgbClr val="00AF50"/>
                </a:solidFill>
                <a:latin typeface="Cambria"/>
                <a:cs typeface="Cambria"/>
              </a:rPr>
              <a:t>that </a:t>
            </a:r>
            <a:r>
              <a:rPr sz="1200" spc="55" dirty="0">
                <a:solidFill>
                  <a:srgbClr val="00AF50"/>
                </a:solidFill>
                <a:latin typeface="Cambria"/>
                <a:cs typeface="Cambria"/>
              </a:rPr>
              <a:t>its </a:t>
            </a:r>
            <a:r>
              <a:rPr sz="1200" spc="95" dirty="0">
                <a:solidFill>
                  <a:srgbClr val="00AF50"/>
                </a:solidFill>
                <a:latin typeface="Cambria"/>
                <a:cs typeface="Cambria"/>
              </a:rPr>
              <a:t>buses </a:t>
            </a:r>
            <a:r>
              <a:rPr sz="1200" spc="55" dirty="0">
                <a:solidFill>
                  <a:srgbClr val="00AF50"/>
                </a:solidFill>
                <a:latin typeface="Cambria"/>
                <a:cs typeface="Cambria"/>
              </a:rPr>
              <a:t>are </a:t>
            </a:r>
            <a:r>
              <a:rPr sz="1200" spc="60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00AF50"/>
                </a:solidFill>
                <a:latin typeface="Cambria"/>
                <a:cs typeface="Cambria"/>
              </a:rPr>
              <a:t>disabled.</a:t>
            </a:r>
            <a:endParaRPr sz="1200">
              <a:latin typeface="Cambria"/>
              <a:cs typeface="Cambria"/>
            </a:endParaRPr>
          </a:p>
          <a:p>
            <a:pPr marL="469265" marR="5715" indent="-228600" algn="just">
              <a:lnSpc>
                <a:spcPct val="112500"/>
              </a:lnSpc>
              <a:spcBef>
                <a:spcPts val="85"/>
              </a:spcBef>
              <a:buClr>
                <a:srgbClr val="006FC0"/>
              </a:buClr>
              <a:buFont typeface="Symbol"/>
              <a:buChar char=""/>
              <a:tabLst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114" dirty="0">
                <a:latin typeface="Cambria"/>
                <a:cs typeface="Cambria"/>
              </a:rPr>
              <a:t>DMA </a:t>
            </a:r>
            <a:r>
              <a:rPr sz="1200" spc="85" dirty="0">
                <a:latin typeface="Cambria"/>
                <a:cs typeface="Cambria"/>
              </a:rPr>
              <a:t>then </a:t>
            </a:r>
            <a:r>
              <a:rPr sz="1200" spc="90" dirty="0">
                <a:latin typeface="Cambria"/>
                <a:cs typeface="Cambria"/>
              </a:rPr>
              <a:t>puts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current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value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its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register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into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114" dirty="0">
                <a:latin typeface="Cambria"/>
                <a:cs typeface="Cambria"/>
              </a:rPr>
              <a:t>bus,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initiates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135" dirty="0">
                <a:latin typeface="Cambria"/>
                <a:cs typeface="Cambria"/>
              </a:rPr>
              <a:t>RD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WR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signal,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90" dirty="0">
                <a:solidFill>
                  <a:srgbClr val="006FC0"/>
                </a:solidFill>
                <a:latin typeface="Cambria"/>
                <a:cs typeface="Cambria"/>
              </a:rPr>
              <a:t>sends</a:t>
            </a:r>
            <a:r>
              <a:rPr sz="1200" spc="9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200" spc="110" dirty="0">
                <a:solidFill>
                  <a:srgbClr val="006FC0"/>
                </a:solidFill>
                <a:latin typeface="Cambria"/>
                <a:cs typeface="Cambria"/>
              </a:rPr>
              <a:t>a</a:t>
            </a:r>
            <a:r>
              <a:rPr sz="1200" spc="114" dirty="0">
                <a:solidFill>
                  <a:srgbClr val="006FC0"/>
                </a:solidFill>
                <a:latin typeface="Cambria"/>
                <a:cs typeface="Cambria"/>
              </a:rPr>
              <a:t> DMA </a:t>
            </a:r>
            <a:r>
              <a:rPr sz="1200" spc="12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200" spc="60" dirty="0">
                <a:solidFill>
                  <a:srgbClr val="006FC0"/>
                </a:solidFill>
                <a:latin typeface="Cambria"/>
                <a:cs typeface="Cambria"/>
              </a:rPr>
              <a:t>acknowledge</a:t>
            </a:r>
            <a:r>
              <a:rPr sz="1200" spc="11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200" spc="40" dirty="0">
                <a:solidFill>
                  <a:srgbClr val="006FC0"/>
                </a:solidFill>
                <a:latin typeface="Cambria"/>
                <a:cs typeface="Cambria"/>
              </a:rPr>
              <a:t>to</a:t>
            </a:r>
            <a:r>
              <a:rPr sz="1200" spc="12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006FC0"/>
                </a:solidFill>
                <a:latin typeface="Cambria"/>
                <a:cs typeface="Cambria"/>
              </a:rPr>
              <a:t>the</a:t>
            </a:r>
            <a:r>
              <a:rPr sz="1200" spc="12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006FC0"/>
                </a:solidFill>
                <a:latin typeface="Cambria"/>
                <a:cs typeface="Cambria"/>
              </a:rPr>
              <a:t>peripheral</a:t>
            </a:r>
            <a:r>
              <a:rPr sz="1200" spc="12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006FC0"/>
                </a:solidFill>
                <a:latin typeface="Cambria"/>
                <a:cs typeface="Cambria"/>
              </a:rPr>
              <a:t>device.</a:t>
            </a:r>
            <a:endParaRPr sz="1200">
              <a:latin typeface="Cambria"/>
              <a:cs typeface="Cambria"/>
            </a:endParaRPr>
          </a:p>
          <a:p>
            <a:pPr marL="926465" lvl="1" indent="-229235" algn="just">
              <a:lnSpc>
                <a:spcPct val="100000"/>
              </a:lnSpc>
              <a:spcBef>
                <a:spcPts val="180"/>
              </a:spcBef>
              <a:buFont typeface="Courier New"/>
              <a:buChar char="o"/>
              <a:tabLst>
                <a:tab pos="927100" algn="l"/>
              </a:tabLst>
            </a:pPr>
            <a:r>
              <a:rPr sz="1200" spc="135" dirty="0">
                <a:latin typeface="Cambria"/>
                <a:cs typeface="Cambria"/>
              </a:rPr>
              <a:t>RD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WR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lines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4" dirty="0">
                <a:latin typeface="Cambria"/>
                <a:cs typeface="Cambria"/>
              </a:rPr>
              <a:t>DMA </a:t>
            </a:r>
            <a:r>
              <a:rPr sz="1200" spc="50" dirty="0">
                <a:latin typeface="Cambria"/>
                <a:cs typeface="Cambria"/>
              </a:rPr>
              <a:t>controller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bidirectional</a:t>
            </a:r>
            <a:endParaRPr sz="1200">
              <a:latin typeface="Cambria"/>
              <a:cs typeface="Cambria"/>
            </a:endParaRPr>
          </a:p>
          <a:p>
            <a:pPr marL="1384300" marR="6350" lvl="2" indent="-229235" algn="just">
              <a:lnSpc>
                <a:spcPct val="111700"/>
              </a:lnSpc>
              <a:spcBef>
                <a:spcPts val="15"/>
              </a:spcBef>
              <a:buFont typeface="Wingdings"/>
              <a:buChar char=""/>
              <a:tabLst>
                <a:tab pos="1384935" algn="l"/>
              </a:tabLst>
            </a:pPr>
            <a:r>
              <a:rPr sz="1200" spc="80" dirty="0">
                <a:latin typeface="Cambria"/>
                <a:cs typeface="Cambria"/>
              </a:rPr>
              <a:t>When </a:t>
            </a:r>
            <a:r>
              <a:rPr sz="1200" spc="190" dirty="0">
                <a:latin typeface="Cambria"/>
                <a:cs typeface="Cambria"/>
              </a:rPr>
              <a:t>BG </a:t>
            </a:r>
            <a:r>
              <a:rPr sz="1200" spc="55" dirty="0">
                <a:latin typeface="Cambria"/>
                <a:cs typeface="Cambria"/>
              </a:rPr>
              <a:t>= </a:t>
            </a:r>
            <a:r>
              <a:rPr sz="1200" spc="75" dirty="0">
                <a:latin typeface="Cambria"/>
                <a:cs typeface="Cambria"/>
              </a:rPr>
              <a:t>0 </a:t>
            </a:r>
            <a:r>
              <a:rPr sz="1200" dirty="0">
                <a:latin typeface="Wingdings"/>
                <a:cs typeface="Wingdings"/>
              </a:rPr>
              <a:t>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135" dirty="0">
                <a:latin typeface="Cambria"/>
                <a:cs typeface="Cambria"/>
              </a:rPr>
              <a:t>RD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80" dirty="0">
                <a:latin typeface="Cambria"/>
                <a:cs typeface="Cambria"/>
              </a:rPr>
              <a:t>WR </a:t>
            </a:r>
            <a:r>
              <a:rPr sz="1200" spc="55" dirty="0">
                <a:latin typeface="Cambria"/>
                <a:cs typeface="Cambria"/>
              </a:rPr>
              <a:t>are </a:t>
            </a:r>
            <a:r>
              <a:rPr sz="1200" spc="85" dirty="0">
                <a:latin typeface="Cambria"/>
                <a:cs typeface="Cambria"/>
              </a:rPr>
              <a:t>input </a:t>
            </a:r>
            <a:r>
              <a:rPr sz="1200" spc="65" dirty="0">
                <a:latin typeface="Cambria"/>
                <a:cs typeface="Cambria"/>
              </a:rPr>
              <a:t>lines </a:t>
            </a:r>
            <a:r>
              <a:rPr sz="1200" spc="45" dirty="0">
                <a:latin typeface="Cambria"/>
                <a:cs typeface="Cambria"/>
              </a:rPr>
              <a:t>allowing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145" dirty="0">
                <a:latin typeface="Cambria"/>
                <a:cs typeface="Cambria"/>
              </a:rPr>
              <a:t>CPU </a:t>
            </a:r>
            <a:r>
              <a:rPr sz="1200" spc="15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communicate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with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internal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114" dirty="0">
                <a:latin typeface="Cambria"/>
                <a:cs typeface="Cambria"/>
              </a:rPr>
              <a:t>DMA </a:t>
            </a:r>
            <a:r>
              <a:rPr sz="1200" spc="60" dirty="0">
                <a:latin typeface="Cambria"/>
                <a:cs typeface="Cambria"/>
              </a:rPr>
              <a:t>registers.</a:t>
            </a:r>
            <a:endParaRPr sz="1200">
              <a:latin typeface="Cambria"/>
              <a:cs typeface="Cambria"/>
            </a:endParaRPr>
          </a:p>
          <a:p>
            <a:pPr marL="1384300" marR="5080" lvl="2" indent="-229235" algn="just">
              <a:lnSpc>
                <a:spcPct val="112500"/>
              </a:lnSpc>
              <a:buFont typeface="Wingdings"/>
              <a:buChar char=""/>
              <a:tabLst>
                <a:tab pos="1384935" algn="l"/>
              </a:tabLst>
            </a:pPr>
            <a:r>
              <a:rPr sz="1200" spc="80" dirty="0">
                <a:latin typeface="Cambria"/>
                <a:cs typeface="Cambria"/>
              </a:rPr>
              <a:t>When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BG=1</a:t>
            </a:r>
            <a:r>
              <a:rPr sz="1200" spc="100" dirty="0">
                <a:latin typeface="Wingdings"/>
                <a:cs typeface="Wingdings"/>
              </a:rPr>
              <a:t>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135" dirty="0">
                <a:latin typeface="Cambria"/>
                <a:cs typeface="Cambria"/>
              </a:rPr>
              <a:t>RD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WR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output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lines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form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120" dirty="0">
                <a:latin typeface="Cambria"/>
                <a:cs typeface="Cambria"/>
              </a:rPr>
              <a:t>DMA 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controller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 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80" dirty="0">
                <a:latin typeface="Cambria"/>
                <a:cs typeface="Cambria"/>
              </a:rPr>
              <a:t>random-access </a:t>
            </a:r>
            <a:r>
              <a:rPr sz="1200" spc="65" dirty="0">
                <a:latin typeface="Cambria"/>
                <a:cs typeface="Cambria"/>
              </a:rPr>
              <a:t>memory </a:t>
            </a:r>
            <a:r>
              <a:rPr sz="1200" spc="40" dirty="0">
                <a:latin typeface="Cambria"/>
                <a:cs typeface="Cambria"/>
              </a:rPr>
              <a:t>to  </a:t>
            </a:r>
            <a:r>
              <a:rPr sz="1200" spc="55" dirty="0">
                <a:latin typeface="Cambria"/>
                <a:cs typeface="Cambria"/>
              </a:rPr>
              <a:t>specify 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0" dirty="0">
                <a:latin typeface="Cambria"/>
                <a:cs typeface="Cambria"/>
              </a:rPr>
              <a:t>read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or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write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operation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data.</a:t>
            </a:r>
            <a:endParaRPr sz="1200">
              <a:latin typeface="Cambria"/>
              <a:cs typeface="Cambria"/>
            </a:endParaRPr>
          </a:p>
          <a:p>
            <a:pPr marL="469265" marR="6350" indent="-228600" algn="just">
              <a:lnSpc>
                <a:spcPct val="112500"/>
              </a:lnSpc>
              <a:spcBef>
                <a:spcPts val="85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80" dirty="0">
                <a:latin typeface="Cambria"/>
                <a:cs typeface="Cambria"/>
              </a:rPr>
              <a:t>When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55" dirty="0">
                <a:latin typeface="Cambria"/>
                <a:cs typeface="Cambria"/>
              </a:rPr>
              <a:t>peripheral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device  </a:t>
            </a:r>
            <a:r>
              <a:rPr sz="1200" spc="45" dirty="0">
                <a:solidFill>
                  <a:srgbClr val="6F2F9F"/>
                </a:solidFill>
                <a:latin typeface="Cambria"/>
                <a:cs typeface="Cambria"/>
              </a:rPr>
              <a:t>receives  </a:t>
            </a:r>
            <a:r>
              <a:rPr sz="1200" spc="110" dirty="0">
                <a:solidFill>
                  <a:srgbClr val="6F2F9F"/>
                </a:solidFill>
                <a:latin typeface="Cambria"/>
                <a:cs typeface="Cambria"/>
              </a:rPr>
              <a:t>a </a:t>
            </a:r>
            <a:r>
              <a:rPr sz="1200" spc="114" dirty="0">
                <a:solidFill>
                  <a:srgbClr val="6F2F9F"/>
                </a:solidFill>
                <a:latin typeface="Cambria"/>
                <a:cs typeface="Cambria"/>
              </a:rPr>
              <a:t>DMA </a:t>
            </a:r>
            <a:r>
              <a:rPr sz="1200" spc="65" dirty="0">
                <a:solidFill>
                  <a:srgbClr val="6F2F9F"/>
                </a:solidFill>
                <a:latin typeface="Cambria"/>
                <a:cs typeface="Cambria"/>
              </a:rPr>
              <a:t>acknowledge, </a:t>
            </a:r>
            <a:r>
              <a:rPr sz="1200" spc="35" dirty="0">
                <a:solidFill>
                  <a:srgbClr val="6F2F9F"/>
                </a:solidFill>
                <a:latin typeface="Cambria"/>
                <a:cs typeface="Cambria"/>
              </a:rPr>
              <a:t>it  </a:t>
            </a:r>
            <a:r>
              <a:rPr sz="1200" spc="90" dirty="0">
                <a:solidFill>
                  <a:srgbClr val="6F2F9F"/>
                </a:solidFill>
                <a:latin typeface="Cambria"/>
                <a:cs typeface="Cambria"/>
              </a:rPr>
              <a:t>puts </a:t>
            </a:r>
            <a:r>
              <a:rPr sz="1200" spc="110" dirty="0">
                <a:solidFill>
                  <a:srgbClr val="6F2F9F"/>
                </a:solidFill>
                <a:latin typeface="Cambria"/>
                <a:cs typeface="Cambria"/>
              </a:rPr>
              <a:t>a </a:t>
            </a:r>
            <a:r>
              <a:rPr sz="1200" spc="35" dirty="0">
                <a:solidFill>
                  <a:srgbClr val="6F2F9F"/>
                </a:solidFill>
                <a:latin typeface="Cambria"/>
                <a:cs typeface="Cambria"/>
              </a:rPr>
              <a:t>word </a:t>
            </a:r>
            <a:r>
              <a:rPr sz="1200" spc="40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6F2F9F"/>
                </a:solidFill>
                <a:latin typeface="Cambria"/>
                <a:cs typeface="Cambria"/>
              </a:rPr>
              <a:t>in</a:t>
            </a:r>
            <a:r>
              <a:rPr sz="1200" spc="125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6F2F9F"/>
                </a:solidFill>
                <a:latin typeface="Cambria"/>
                <a:cs typeface="Cambria"/>
              </a:rPr>
              <a:t>the</a:t>
            </a:r>
            <a:r>
              <a:rPr sz="1200" spc="125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sz="1200" spc="80" dirty="0">
                <a:solidFill>
                  <a:srgbClr val="6F2F9F"/>
                </a:solidFill>
                <a:latin typeface="Cambria"/>
                <a:cs typeface="Cambria"/>
              </a:rPr>
              <a:t>data</a:t>
            </a:r>
            <a:r>
              <a:rPr sz="1200" spc="125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sz="1200" spc="110" dirty="0">
                <a:solidFill>
                  <a:srgbClr val="6F2F9F"/>
                </a:solidFill>
                <a:latin typeface="Cambria"/>
                <a:cs typeface="Cambria"/>
              </a:rPr>
              <a:t>bus</a:t>
            </a:r>
            <a:r>
              <a:rPr sz="1200" spc="120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sz="1200" spc="-5" dirty="0">
                <a:solidFill>
                  <a:srgbClr val="6F2F9F"/>
                </a:solidFill>
                <a:latin typeface="Cambria"/>
                <a:cs typeface="Cambria"/>
              </a:rPr>
              <a:t>(for</a:t>
            </a:r>
            <a:r>
              <a:rPr sz="1200" spc="125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sz="1200" spc="5" dirty="0">
                <a:solidFill>
                  <a:srgbClr val="6F2F9F"/>
                </a:solidFill>
                <a:latin typeface="Cambria"/>
                <a:cs typeface="Cambria"/>
              </a:rPr>
              <a:t>write)</a:t>
            </a:r>
            <a:r>
              <a:rPr sz="1200" spc="130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sz="1200" spc="30" dirty="0">
                <a:solidFill>
                  <a:srgbClr val="6F2F9F"/>
                </a:solidFill>
                <a:latin typeface="Cambria"/>
                <a:cs typeface="Cambria"/>
              </a:rPr>
              <a:t>or</a:t>
            </a:r>
            <a:r>
              <a:rPr sz="1200" spc="120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sz="1200" spc="45" dirty="0">
                <a:solidFill>
                  <a:srgbClr val="6F2F9F"/>
                </a:solidFill>
                <a:latin typeface="Cambria"/>
                <a:cs typeface="Cambria"/>
              </a:rPr>
              <a:t>receives</a:t>
            </a:r>
            <a:r>
              <a:rPr sz="1200" spc="125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sz="1200" spc="110" dirty="0">
                <a:solidFill>
                  <a:srgbClr val="6F2F9F"/>
                </a:solidFill>
                <a:latin typeface="Cambria"/>
                <a:cs typeface="Cambria"/>
              </a:rPr>
              <a:t>a</a:t>
            </a:r>
            <a:r>
              <a:rPr sz="1200" spc="125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sz="1200" spc="35" dirty="0">
                <a:solidFill>
                  <a:srgbClr val="6F2F9F"/>
                </a:solidFill>
                <a:latin typeface="Cambria"/>
                <a:cs typeface="Cambria"/>
              </a:rPr>
              <a:t>word</a:t>
            </a:r>
            <a:r>
              <a:rPr sz="1200" spc="125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6F2F9F"/>
                </a:solidFill>
                <a:latin typeface="Cambria"/>
                <a:cs typeface="Cambria"/>
              </a:rPr>
              <a:t>from</a:t>
            </a:r>
            <a:r>
              <a:rPr sz="1200" spc="120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6F2F9F"/>
                </a:solidFill>
                <a:latin typeface="Cambria"/>
                <a:cs typeface="Cambria"/>
              </a:rPr>
              <a:t>the</a:t>
            </a:r>
            <a:r>
              <a:rPr sz="1200" spc="125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sz="1200" spc="80" dirty="0">
                <a:solidFill>
                  <a:srgbClr val="6F2F9F"/>
                </a:solidFill>
                <a:latin typeface="Cambria"/>
                <a:cs typeface="Cambria"/>
              </a:rPr>
              <a:t>data</a:t>
            </a:r>
            <a:r>
              <a:rPr sz="1200" spc="120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sz="1200" spc="110" dirty="0">
                <a:solidFill>
                  <a:srgbClr val="6F2F9F"/>
                </a:solidFill>
                <a:latin typeface="Cambria"/>
                <a:cs typeface="Cambria"/>
              </a:rPr>
              <a:t>bus</a:t>
            </a:r>
            <a:r>
              <a:rPr sz="1200" spc="120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sz="1200" spc="-5" dirty="0">
                <a:solidFill>
                  <a:srgbClr val="6F2F9F"/>
                </a:solidFill>
                <a:latin typeface="Cambria"/>
                <a:cs typeface="Cambria"/>
              </a:rPr>
              <a:t>(for</a:t>
            </a:r>
            <a:r>
              <a:rPr sz="1200" spc="130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sz="1200" spc="45" dirty="0">
                <a:solidFill>
                  <a:srgbClr val="6F2F9F"/>
                </a:solidFill>
                <a:latin typeface="Cambria"/>
                <a:cs typeface="Cambria"/>
              </a:rPr>
              <a:t>read).</a:t>
            </a:r>
            <a:endParaRPr sz="1200">
              <a:latin typeface="Cambria"/>
              <a:cs typeface="Cambria"/>
            </a:endParaRPr>
          </a:p>
          <a:p>
            <a:pPr marL="12700" marR="5715" algn="just">
              <a:lnSpc>
                <a:spcPct val="112500"/>
              </a:lnSpc>
            </a:pPr>
            <a:r>
              <a:rPr sz="1200" spc="105" dirty="0">
                <a:latin typeface="Cambria"/>
                <a:cs typeface="Cambria"/>
              </a:rPr>
              <a:t>Thus,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114" dirty="0">
                <a:latin typeface="Cambria"/>
                <a:cs typeface="Cambria"/>
              </a:rPr>
              <a:t>DMA </a:t>
            </a:r>
            <a:r>
              <a:rPr sz="1200" spc="65" dirty="0">
                <a:latin typeface="Cambria"/>
                <a:cs typeface="Cambria"/>
              </a:rPr>
              <a:t>controls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0" dirty="0">
                <a:latin typeface="Cambria"/>
                <a:cs typeface="Cambria"/>
              </a:rPr>
              <a:t>read </a:t>
            </a:r>
            <a:r>
              <a:rPr sz="1200" spc="30" dirty="0">
                <a:latin typeface="Cambria"/>
                <a:cs typeface="Cambria"/>
              </a:rPr>
              <a:t>or  write  </a:t>
            </a:r>
            <a:r>
              <a:rPr sz="1200" spc="55" dirty="0">
                <a:latin typeface="Cambria"/>
                <a:cs typeface="Cambria"/>
              </a:rPr>
              <a:t>operations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75" dirty="0">
                <a:latin typeface="Cambria"/>
                <a:cs typeface="Cambria"/>
              </a:rPr>
              <a:t>supplies </a:t>
            </a:r>
            <a:r>
              <a:rPr sz="1200" spc="70" dirty="0">
                <a:latin typeface="Cambria"/>
                <a:cs typeface="Cambria"/>
              </a:rPr>
              <a:t>the address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memory.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The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peripheral</a:t>
            </a:r>
            <a:r>
              <a:rPr sz="1200" spc="6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unit</a:t>
            </a:r>
            <a:r>
              <a:rPr sz="1200" spc="8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105" dirty="0">
                <a:solidFill>
                  <a:srgbClr val="C00000"/>
                </a:solidFill>
                <a:latin typeface="Cambria"/>
                <a:cs typeface="Cambria"/>
              </a:rPr>
              <a:t>can</a:t>
            </a:r>
            <a:r>
              <a:rPr sz="1200" spc="11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solidFill>
                  <a:srgbClr val="C00000"/>
                </a:solidFill>
                <a:latin typeface="Cambria"/>
                <a:cs typeface="Cambria"/>
              </a:rPr>
              <a:t>then</a:t>
            </a:r>
            <a:r>
              <a:rPr sz="1200" spc="9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solidFill>
                  <a:srgbClr val="C00000"/>
                </a:solidFill>
                <a:latin typeface="Cambria"/>
                <a:cs typeface="Cambria"/>
              </a:rPr>
              <a:t>communicate</a:t>
            </a:r>
            <a:r>
              <a:rPr sz="1200" spc="9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with</a:t>
            </a:r>
            <a:r>
              <a:rPr sz="1200" spc="5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memory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through</a:t>
            </a:r>
            <a:r>
              <a:rPr sz="1200" spc="3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1200" spc="32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80" dirty="0">
                <a:solidFill>
                  <a:srgbClr val="C00000"/>
                </a:solidFill>
                <a:latin typeface="Cambria"/>
                <a:cs typeface="Cambria"/>
              </a:rPr>
              <a:t>data</a:t>
            </a:r>
            <a:r>
              <a:rPr sz="1200" spc="32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114" dirty="0">
                <a:solidFill>
                  <a:srgbClr val="C00000"/>
                </a:solidFill>
                <a:latin typeface="Cambria"/>
                <a:cs typeface="Cambria"/>
              </a:rPr>
              <a:t>bus</a:t>
            </a:r>
            <a:r>
              <a:rPr sz="1200" spc="32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25" dirty="0">
                <a:solidFill>
                  <a:srgbClr val="C00000"/>
                </a:solidFill>
                <a:latin typeface="Cambria"/>
                <a:cs typeface="Cambria"/>
              </a:rPr>
              <a:t>for</a:t>
            </a:r>
            <a:r>
              <a:rPr sz="1200" spc="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45" dirty="0">
                <a:solidFill>
                  <a:srgbClr val="C00000"/>
                </a:solidFill>
                <a:latin typeface="Cambria"/>
                <a:cs typeface="Cambria"/>
              </a:rPr>
              <a:t>direct</a:t>
            </a:r>
            <a:r>
              <a:rPr sz="1200" spc="3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transfer</a:t>
            </a:r>
            <a:r>
              <a:rPr sz="1200" spc="3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50" dirty="0">
                <a:solidFill>
                  <a:srgbClr val="C00000"/>
                </a:solidFill>
                <a:latin typeface="Cambria"/>
                <a:cs typeface="Cambria"/>
              </a:rPr>
              <a:t>between</a:t>
            </a:r>
            <a:r>
              <a:rPr sz="1200" spc="33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1200" spc="32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85" dirty="0">
                <a:solidFill>
                  <a:srgbClr val="C00000"/>
                </a:solidFill>
                <a:latin typeface="Cambria"/>
                <a:cs typeface="Cambria"/>
              </a:rPr>
              <a:t>units</a:t>
            </a:r>
            <a:r>
              <a:rPr sz="1200" spc="33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45" dirty="0">
                <a:solidFill>
                  <a:srgbClr val="C00000"/>
                </a:solidFill>
                <a:latin typeface="Cambria"/>
                <a:cs typeface="Cambria"/>
              </a:rPr>
              <a:t>while</a:t>
            </a:r>
            <a:r>
              <a:rPr sz="1200" spc="33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1200" spc="32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140" dirty="0">
                <a:solidFill>
                  <a:srgbClr val="C00000"/>
                </a:solidFill>
                <a:latin typeface="Cambria"/>
                <a:cs typeface="Cambria"/>
              </a:rPr>
              <a:t>CPU</a:t>
            </a:r>
            <a:r>
              <a:rPr sz="1200" spc="32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is</a:t>
            </a:r>
            <a:endParaRPr sz="1200"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  <a:spcBef>
                <a:spcPts val="180"/>
              </a:spcBef>
            </a:pPr>
            <a:r>
              <a:rPr sz="1200" spc="65" dirty="0">
                <a:solidFill>
                  <a:srgbClr val="C00000"/>
                </a:solidFill>
                <a:latin typeface="Cambria"/>
                <a:cs typeface="Cambria"/>
              </a:rPr>
              <a:t>momentarily</a:t>
            </a:r>
            <a:r>
              <a:rPr sz="1200" spc="10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mbria"/>
                <a:cs typeface="Cambria"/>
              </a:rPr>
              <a:t>disabled</a:t>
            </a:r>
            <a:r>
              <a:rPr sz="1200" spc="70" dirty="0">
                <a:latin typeface="Cambria"/>
                <a:cs typeface="Cambria"/>
              </a:rPr>
              <a:t>.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42464" y="1214627"/>
            <a:ext cx="3909822" cy="26762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516</Words>
  <Application>Microsoft Office PowerPoint</Application>
  <PresentationFormat>Custom</PresentationFormat>
  <Paragraphs>27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2" baseType="lpstr">
      <vt:lpstr>Arial</vt:lpstr>
      <vt:lpstr>Calibri</vt:lpstr>
      <vt:lpstr>Cambria</vt:lpstr>
      <vt:lpstr>Century Gothic</vt:lpstr>
      <vt:lpstr>Courier New</vt:lpstr>
      <vt:lpstr>Symbol</vt:lpstr>
      <vt:lpstr>Times New Roman</vt:lpstr>
      <vt:lpstr>Wingdings</vt:lpstr>
      <vt:lpstr>Wingdings 3</vt:lpstr>
      <vt:lpstr>Wisp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ADEVEN</dc:creator>
  <cp:lastModifiedBy>hp</cp:lastModifiedBy>
  <cp:revision>1</cp:revision>
  <dcterms:created xsi:type="dcterms:W3CDTF">2022-07-26T08:39:33Z</dcterms:created>
  <dcterms:modified xsi:type="dcterms:W3CDTF">2022-07-26T08:40:00Z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2022-03-01T00:00:00Z</vt:filetime>
  </property>
  <property fmtid="{D5CDD505-2E9C-101B-9397-08002B2CF9AE}" pid="3" name="Creator">
    <vt:lpwstr>Microsoft® Office Word 2007</vt:lpwstr>
  </property>
  <property fmtid="{D5CDD505-2E9C-101B-9397-08002B2CF9AE}" pid="4" name="LastSaved">
    <vt:filetime>2022-07-26T00:00:00Z</vt:filetime>
  </property>
</Properties>
</file>